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87" r:id="rId2"/>
    <p:sldId id="257" r:id="rId3"/>
    <p:sldId id="280" r:id="rId4"/>
    <p:sldId id="281" r:id="rId5"/>
    <p:sldId id="283" r:id="rId6"/>
    <p:sldId id="284" r:id="rId7"/>
    <p:sldId id="285" r:id="rId8"/>
    <p:sldId id="286" r:id="rId9"/>
    <p:sldId id="277" r:id="rId10"/>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339933"/>
    <a:srgbClr val="FFD900"/>
    <a:srgbClr val="F000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7"/>
    <p:restoredTop sz="94660"/>
  </p:normalViewPr>
  <p:slideViewPr>
    <p:cSldViewPr>
      <p:cViewPr varScale="1">
        <p:scale>
          <a:sx n="67" d="100"/>
          <a:sy n="67" d="100"/>
        </p:scale>
        <p:origin x="1256"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ABA4FEEC-A45F-4D9A-B8CF-6144CC7E901A}" type="datetimeFigureOut">
              <a:rPr lang="de-DE" smtClean="0"/>
              <a:pPr/>
              <a:t>18.12.2020</a:t>
            </a:fld>
            <a:endParaRPr lang="de-DE"/>
          </a:p>
        </p:txBody>
      </p:sp>
      <p:sp>
        <p:nvSpPr>
          <p:cNvPr id="4" name="Fußzeilenplatzhalt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C67337A-46B2-4ED7-AA72-BE14B4FFAB5F}" type="slidenum">
              <a:rPr lang="de-DE" smtClean="0"/>
              <a:pPr/>
              <a:t>‹Nr.›</a:t>
            </a:fld>
            <a:endParaRPr lang="de-DE"/>
          </a:p>
        </p:txBody>
      </p:sp>
    </p:spTree>
    <p:extLst>
      <p:ext uri="{BB962C8B-B14F-4D97-AF65-F5344CB8AC3E}">
        <p14:creationId xmlns:p14="http://schemas.microsoft.com/office/powerpoint/2010/main" val="1307721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495063B-70E9-4677-AF2F-4D4F9B10F87B}" type="datetimeFigureOut">
              <a:rPr lang="de-DE" smtClean="0"/>
              <a:pPr/>
              <a:t>18.12.2020</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4BA0E190-BBFF-4062-84C7-EB2737B68514}" type="slidenum">
              <a:rPr lang="de-DE" smtClean="0"/>
              <a:pPr/>
              <a:t>‹Nr.›</a:t>
            </a:fld>
            <a:endParaRPr lang="de-DE"/>
          </a:p>
        </p:txBody>
      </p:sp>
    </p:spTree>
    <p:extLst>
      <p:ext uri="{BB962C8B-B14F-4D97-AF65-F5344CB8AC3E}">
        <p14:creationId xmlns:p14="http://schemas.microsoft.com/office/powerpoint/2010/main" val="4022603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404408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467071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793689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537803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8" name="Fußzeilenplatzhalter 7"/>
          <p:cNvSpPr>
            <a:spLocks noGrp="1"/>
          </p:cNvSpPr>
          <p:nvPr>
            <p:ph type="ftr" sz="quarter" idx="11"/>
          </p:nvPr>
        </p:nvSpPr>
        <p:spPr>
          <a:xfrm>
            <a:off x="3124200" y="6356350"/>
            <a:ext cx="28956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1152871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4" name="Fußzeilenplatzhalter 3"/>
          <p:cNvSpPr>
            <a:spLocks noGrp="1"/>
          </p:cNvSpPr>
          <p:nvPr>
            <p:ph type="ftr" sz="quarter" idx="11"/>
          </p:nvPr>
        </p:nvSpPr>
        <p:spPr>
          <a:xfrm>
            <a:off x="3124200" y="6356350"/>
            <a:ext cx="28956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2884677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3" name="Fußzeilenplatzhalter 2"/>
          <p:cNvSpPr>
            <a:spLocks noGrp="1"/>
          </p:cNvSpPr>
          <p:nvPr>
            <p:ph type="ftr" sz="quarter" idx="11"/>
          </p:nvPr>
        </p:nvSpPr>
        <p:spPr>
          <a:xfrm>
            <a:off x="3124200" y="6356350"/>
            <a:ext cx="28956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3964431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601261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3923003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605502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457200" y="5445224"/>
            <a:ext cx="2133600" cy="1060227"/>
          </a:xfrm>
          <a:prstGeom prst="rect">
            <a:avLst/>
          </a:prstGeom>
        </p:spPr>
        <p:txBody>
          <a:bodyPr/>
          <a:lstStyle/>
          <a:p>
            <a:fld id="{2614401F-2764-4C79-8DF4-24D279FE60D7}" type="datetimeFigureOut">
              <a:rPr lang="de-DE" smtClean="0"/>
              <a:pPr/>
              <a:t>18.12.2020</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2106AA99-8668-499D-9396-C8BE5F4C28C3}" type="slidenum">
              <a:rPr lang="de-DE" smtClean="0"/>
              <a:pPr/>
              <a:t>‹Nr.›</a:t>
            </a:fld>
            <a:endParaRPr lang="de-DE"/>
          </a:p>
        </p:txBody>
      </p:sp>
    </p:spTree>
    <p:extLst>
      <p:ext uri="{BB962C8B-B14F-4D97-AF65-F5344CB8AC3E}">
        <p14:creationId xmlns:p14="http://schemas.microsoft.com/office/powerpoint/2010/main" val="1046369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1325444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11" name="Grafik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1520" y="4573750"/>
            <a:ext cx="3999983" cy="2167618"/>
          </a:xfrm>
          <a:prstGeom prst="rect">
            <a:avLst/>
          </a:prstGeom>
          <a:solidFill>
            <a:schemeClr val="tx1">
              <a:lumMod val="50000"/>
              <a:lumOff val="50000"/>
            </a:schemeClr>
          </a:solidFill>
          <a:ln>
            <a:noFill/>
          </a:ln>
        </p:spPr>
      </p:pic>
      <p:pic>
        <p:nvPicPr>
          <p:cNvPr id="1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5536" y="476672"/>
            <a:ext cx="8286057" cy="737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8417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62407" y="1340768"/>
            <a:ext cx="8229600" cy="576064"/>
          </a:xfrm>
          <a:prstGeom prst="rect">
            <a:avLst/>
          </a:prstGeom>
        </p:spPr>
        <p:txBody>
          <a:bodyPr vert="horz" lIns="91440" tIns="45720" rIns="91440" bIns="45720" rtlCol="0" anchor="ctr">
            <a:normAutofit/>
          </a:bodyPr>
          <a:lstStyle/>
          <a:p>
            <a:endParaRPr lang="de-DE" dirty="0"/>
          </a:p>
        </p:txBody>
      </p:sp>
      <p:sp>
        <p:nvSpPr>
          <p:cNvPr id="3" name="Textplatzhalter 2"/>
          <p:cNvSpPr>
            <a:spLocks noGrp="1"/>
          </p:cNvSpPr>
          <p:nvPr>
            <p:ph type="body" idx="1"/>
          </p:nvPr>
        </p:nvSpPr>
        <p:spPr>
          <a:xfrm>
            <a:off x="457200" y="2132855"/>
            <a:ext cx="8229600" cy="3767251"/>
          </a:xfrm>
          <a:prstGeom prst="rect">
            <a:avLst/>
          </a:prstGeom>
        </p:spPr>
        <p:txBody>
          <a:bodyPr vert="horz" lIns="91440" tIns="45720" rIns="91440" bIns="45720" rtlCol="0">
            <a:normAutofit/>
          </a:bodyPr>
          <a:lstStyle/>
          <a:p>
            <a:pPr lvl="0"/>
            <a:endParaRPr lang="de-DE" dirty="0"/>
          </a:p>
        </p:txBody>
      </p:sp>
      <p:pic>
        <p:nvPicPr>
          <p:cNvPr id="8" name="Grafik 1"/>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95536" y="5661248"/>
            <a:ext cx="1552411" cy="841262"/>
          </a:xfrm>
          <a:prstGeom prst="rect">
            <a:avLst/>
          </a:prstGeom>
          <a:solidFill>
            <a:schemeClr val="tx1">
              <a:lumMod val="50000"/>
              <a:lumOff val="50000"/>
            </a:schemeClr>
          </a:solidFill>
          <a:ln>
            <a:noFill/>
          </a:ln>
        </p:spPr>
      </p:pic>
      <p:grpSp>
        <p:nvGrpSpPr>
          <p:cNvPr id="5" name="Gruppieren 4"/>
          <p:cNvGrpSpPr/>
          <p:nvPr userDrawn="1"/>
        </p:nvGrpSpPr>
        <p:grpSpPr>
          <a:xfrm>
            <a:off x="395536" y="476672"/>
            <a:ext cx="8286057" cy="737290"/>
            <a:chOff x="395536" y="476672"/>
            <a:chExt cx="8286057" cy="737290"/>
          </a:xfrm>
        </p:grpSpPr>
        <p:pic>
          <p:nvPicPr>
            <p:cNvPr id="7"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95536" y="476672"/>
              <a:ext cx="8286057" cy="737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hteck 3"/>
            <p:cNvSpPr/>
            <p:nvPr userDrawn="1"/>
          </p:nvSpPr>
          <p:spPr>
            <a:xfrm>
              <a:off x="2555776" y="908720"/>
              <a:ext cx="1908000" cy="302400"/>
            </a:xfrm>
            <a:prstGeom prst="rect">
              <a:avLst/>
            </a:prstGeom>
            <a:solidFill>
              <a:srgbClr val="FF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1516449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4E648A-E5D8-A44E-89F2-A619E3E316F8}"/>
              </a:ext>
            </a:extLst>
          </p:cNvPr>
          <p:cNvSpPr>
            <a:spLocks noGrp="1"/>
          </p:cNvSpPr>
          <p:nvPr>
            <p:ph type="ctrTitle"/>
          </p:nvPr>
        </p:nvSpPr>
        <p:spPr>
          <a:xfrm>
            <a:off x="683568" y="2564904"/>
            <a:ext cx="7772400" cy="1470025"/>
          </a:xfrm>
        </p:spPr>
        <p:txBody>
          <a:bodyPr>
            <a:noAutofit/>
          </a:bodyPr>
          <a:lstStyle/>
          <a:p>
            <a:r>
              <a:rPr lang="de-DE" sz="5400" dirty="0"/>
              <a:t>Berufsfachschule für Kinderpflege</a:t>
            </a:r>
          </a:p>
        </p:txBody>
      </p:sp>
    </p:spTree>
    <p:extLst>
      <p:ext uri="{BB962C8B-B14F-4D97-AF65-F5344CB8AC3E}">
        <p14:creationId xmlns:p14="http://schemas.microsoft.com/office/powerpoint/2010/main" val="540440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sz="half" idx="2"/>
          </p:nvPr>
        </p:nvSpPr>
        <p:spPr>
          <a:xfrm>
            <a:off x="467544" y="1600200"/>
            <a:ext cx="8219256" cy="4525963"/>
          </a:xfrm>
        </p:spPr>
        <p:txBody>
          <a:bodyPr/>
          <a:lstStyle/>
          <a:p>
            <a:endParaRPr lang="de-DE" dirty="0"/>
          </a:p>
        </p:txBody>
      </p:sp>
      <p:sp>
        <p:nvSpPr>
          <p:cNvPr id="9" name="Wolkenförmige Legende 8"/>
          <p:cNvSpPr/>
          <p:nvPr/>
        </p:nvSpPr>
        <p:spPr>
          <a:xfrm>
            <a:off x="3635896" y="1277779"/>
            <a:ext cx="2736304" cy="1584176"/>
          </a:xfrm>
          <a:prstGeom prst="cloudCallout">
            <a:avLst>
              <a:gd name="adj1" fmla="val -21272"/>
              <a:gd name="adj2" fmla="val 943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Welche Voraussetzungen muss ich erfüllen?</a:t>
            </a:r>
          </a:p>
        </p:txBody>
      </p:sp>
      <p:sp>
        <p:nvSpPr>
          <p:cNvPr id="11" name="Wolkenförmige Legende 10"/>
          <p:cNvSpPr/>
          <p:nvPr/>
        </p:nvSpPr>
        <p:spPr>
          <a:xfrm>
            <a:off x="647564" y="2006120"/>
            <a:ext cx="2592288" cy="1296144"/>
          </a:xfrm>
          <a:prstGeom prst="cloudCallout">
            <a:avLst>
              <a:gd name="adj1" fmla="val 66014"/>
              <a:gd name="adj2" fmla="val 537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Wie lange dauert der Bildungsgang?</a:t>
            </a:r>
          </a:p>
        </p:txBody>
      </p:sp>
      <p:sp>
        <p:nvSpPr>
          <p:cNvPr id="12" name="Wolkenförmige Legende 11"/>
          <p:cNvSpPr/>
          <p:nvPr/>
        </p:nvSpPr>
        <p:spPr>
          <a:xfrm>
            <a:off x="6012160" y="3026967"/>
            <a:ext cx="2592288" cy="1152128"/>
          </a:xfrm>
          <a:prstGeom prst="cloudCallout">
            <a:avLst>
              <a:gd name="adj1" fmla="val -81569"/>
              <a:gd name="adj2" fmla="val -9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Welchen Abschluss bekomme ich?</a:t>
            </a:r>
          </a:p>
        </p:txBody>
      </p:sp>
      <p:sp>
        <p:nvSpPr>
          <p:cNvPr id="13" name="Wolkenförmige Legende 12"/>
          <p:cNvSpPr/>
          <p:nvPr/>
        </p:nvSpPr>
        <p:spPr>
          <a:xfrm>
            <a:off x="539552" y="3933056"/>
            <a:ext cx="2736304" cy="1440160"/>
          </a:xfrm>
          <a:prstGeom prst="cloudCallout">
            <a:avLst>
              <a:gd name="adj1" fmla="val 67896"/>
              <a:gd name="adj2" fmla="val -561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Welche Fächer habe ich?</a:t>
            </a:r>
          </a:p>
        </p:txBody>
      </p:sp>
      <p:sp>
        <p:nvSpPr>
          <p:cNvPr id="14" name="Wolkenförmige Legende 13"/>
          <p:cNvSpPr/>
          <p:nvPr/>
        </p:nvSpPr>
        <p:spPr>
          <a:xfrm>
            <a:off x="3995936" y="4509120"/>
            <a:ext cx="2016224" cy="1296144"/>
          </a:xfrm>
          <a:prstGeom prst="cloudCallout">
            <a:avLst>
              <a:gd name="adj1" fmla="val -25838"/>
              <a:gd name="adj2" fmla="val -956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Mache ich Praktika?</a:t>
            </a:r>
          </a:p>
        </p:txBody>
      </p:sp>
    </p:spTree>
    <p:extLst>
      <p:ext uri="{BB962C8B-B14F-4D97-AF65-F5344CB8AC3E}">
        <p14:creationId xmlns:p14="http://schemas.microsoft.com/office/powerpoint/2010/main" val="1582821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Wolkenförmige Legende 10"/>
          <p:cNvSpPr/>
          <p:nvPr/>
        </p:nvSpPr>
        <p:spPr>
          <a:xfrm>
            <a:off x="6228184" y="764704"/>
            <a:ext cx="2736304" cy="1584176"/>
          </a:xfrm>
          <a:prstGeom prst="cloudCallout">
            <a:avLst>
              <a:gd name="adj1" fmla="val -76835"/>
              <a:gd name="adj2" fmla="val 199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Welche Voraussetzungen muss ich erfüllen?</a:t>
            </a:r>
          </a:p>
        </p:txBody>
      </p:sp>
      <p:sp>
        <p:nvSpPr>
          <p:cNvPr id="12" name="Titel 11"/>
          <p:cNvSpPr>
            <a:spLocks noGrp="1"/>
          </p:cNvSpPr>
          <p:nvPr>
            <p:ph type="title"/>
          </p:nvPr>
        </p:nvSpPr>
        <p:spPr/>
        <p:txBody>
          <a:bodyPr>
            <a:normAutofit fontScale="90000"/>
          </a:bodyPr>
          <a:lstStyle/>
          <a:p>
            <a:endParaRPr lang="de-DE"/>
          </a:p>
        </p:txBody>
      </p:sp>
      <p:sp>
        <p:nvSpPr>
          <p:cNvPr id="13" name="Inhaltsplatzhalter 12"/>
          <p:cNvSpPr>
            <a:spLocks noGrp="1"/>
          </p:cNvSpPr>
          <p:nvPr>
            <p:ph idx="1"/>
          </p:nvPr>
        </p:nvSpPr>
        <p:spPr/>
        <p:txBody>
          <a:bodyPr>
            <a:normAutofit lnSpcReduction="10000"/>
          </a:bodyPr>
          <a:lstStyle/>
          <a:p>
            <a:r>
              <a:rPr lang="de-DE" dirty="0"/>
              <a:t>Du brauchst einen Hauptschulabschluss nach Klasse 10</a:t>
            </a:r>
          </a:p>
          <a:p>
            <a:r>
              <a:rPr lang="de-DE" dirty="0"/>
              <a:t>Du solltest gerne mit Kindern arbeiten</a:t>
            </a:r>
          </a:p>
          <a:p>
            <a:r>
              <a:rPr lang="de-DE" dirty="0"/>
              <a:t>Du solltest Interesse an pädagogischen und gesundheitlichen Themen haben</a:t>
            </a:r>
          </a:p>
          <a:p>
            <a:r>
              <a:rPr lang="de-DE" dirty="0"/>
              <a:t>…und vielleicht hast Du ja auch schon ein Praktikum in einer KiTa absolviert??</a:t>
            </a:r>
          </a:p>
        </p:txBody>
      </p:sp>
    </p:spTree>
    <p:extLst>
      <p:ext uri="{BB962C8B-B14F-4D97-AF65-F5344CB8AC3E}">
        <p14:creationId xmlns:p14="http://schemas.microsoft.com/office/powerpoint/2010/main" val="694981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endParaRPr lang="de-DE"/>
          </a:p>
        </p:txBody>
      </p:sp>
      <p:sp>
        <p:nvSpPr>
          <p:cNvPr id="3" name="Inhaltsplatzhalter 2"/>
          <p:cNvSpPr>
            <a:spLocks noGrp="1"/>
          </p:cNvSpPr>
          <p:nvPr>
            <p:ph idx="1"/>
          </p:nvPr>
        </p:nvSpPr>
        <p:spPr/>
        <p:txBody>
          <a:bodyPr>
            <a:normAutofit fontScale="85000" lnSpcReduction="10000"/>
          </a:bodyPr>
          <a:lstStyle/>
          <a:p>
            <a:r>
              <a:rPr lang="de-DE" dirty="0"/>
              <a:t>Der Bildungsgang dauert zwei Jahre</a:t>
            </a:r>
          </a:p>
          <a:p>
            <a:r>
              <a:rPr lang="de-DE" dirty="0"/>
              <a:t>Innerhalb dieser zwei Jahre absolvierst Du 16 Wochen Praktikum in fünf Blöcken und lernst dabei in einer Kindertagesstätte und einer Tagespflegestätte die Arbeit mit Kindern im Alter von 0-6 Jahren kennen. </a:t>
            </a:r>
          </a:p>
          <a:p>
            <a:r>
              <a:rPr lang="de-DE" dirty="0"/>
              <a:t>In diesen Praktika kannst du dich selbst erproben und prüfen, ob Du im  Anschluss die Ausbildung zum/ zur Erzieher*in machen möchtest. </a:t>
            </a:r>
          </a:p>
          <a:p>
            <a:pPr marL="0" indent="0">
              <a:buNone/>
            </a:pPr>
            <a:r>
              <a:rPr lang="de-DE" dirty="0"/>
              <a:t>    </a:t>
            </a:r>
          </a:p>
        </p:txBody>
      </p:sp>
      <p:sp>
        <p:nvSpPr>
          <p:cNvPr id="4" name="Wolkenförmige Legende 3"/>
          <p:cNvSpPr/>
          <p:nvPr/>
        </p:nvSpPr>
        <p:spPr>
          <a:xfrm>
            <a:off x="6300192" y="764704"/>
            <a:ext cx="2592288" cy="1296144"/>
          </a:xfrm>
          <a:prstGeom prst="cloudCallout">
            <a:avLst>
              <a:gd name="adj1" fmla="val -52457"/>
              <a:gd name="adj2" fmla="val 634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Wie lange dauert der Bildungsgang?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endParaRPr lang="de-DE"/>
          </a:p>
        </p:txBody>
      </p:sp>
      <p:sp>
        <p:nvSpPr>
          <p:cNvPr id="3" name="Inhaltsplatzhalter 2"/>
          <p:cNvSpPr>
            <a:spLocks noGrp="1"/>
          </p:cNvSpPr>
          <p:nvPr>
            <p:ph idx="1"/>
          </p:nvPr>
        </p:nvSpPr>
        <p:spPr>
          <a:xfrm>
            <a:off x="457200" y="2132855"/>
            <a:ext cx="8435280" cy="3767251"/>
          </a:xfrm>
        </p:spPr>
        <p:txBody>
          <a:bodyPr>
            <a:noAutofit/>
          </a:bodyPr>
          <a:lstStyle/>
          <a:p>
            <a:r>
              <a:rPr lang="de-DE" sz="2000" dirty="0"/>
              <a:t>In allen Fächern spielt der berufliche Bezug zur Kinderpflege eine wichtige Rolle, d.h. dass Du auch zum Beispiel in Englisch und Mathematik mit diesen Themen zu tun hast</a:t>
            </a:r>
          </a:p>
          <a:p>
            <a:r>
              <a:rPr lang="de-DE" sz="2000" dirty="0"/>
              <a:t>Deine Profilfächer in der BFK sind Sozialpädagogik, Gesundheitsförderung und Pflege sowie Arbeitsorganisation und Recht</a:t>
            </a:r>
          </a:p>
          <a:p>
            <a:r>
              <a:rPr lang="de-DE" sz="2000" dirty="0"/>
              <a:t>Hinzu kommen die „Hauptfächer“ Deutsch, Mathematik und Englisch</a:t>
            </a:r>
          </a:p>
          <a:p>
            <a:r>
              <a:rPr lang="de-DE" sz="2000" dirty="0"/>
              <a:t>Außerdem gibt es die „Nebenfächer“ Politik, Musik, Kunst, Religion und Sport/ Gesundheitsförderung</a:t>
            </a:r>
          </a:p>
          <a:p>
            <a:r>
              <a:rPr lang="de-DE" sz="2000" dirty="0"/>
              <a:t>Eine Reihe an Fächern wie Sozialpädagogik, Gesundheitsförderung und Pflege, Sport, Kunst oder Musik beinhalten zudem einen hohen praktischen Anteil.</a:t>
            </a:r>
          </a:p>
        </p:txBody>
      </p:sp>
      <p:sp>
        <p:nvSpPr>
          <p:cNvPr id="4" name="Wolkenförmige Legende 3"/>
          <p:cNvSpPr/>
          <p:nvPr/>
        </p:nvSpPr>
        <p:spPr>
          <a:xfrm>
            <a:off x="6156176" y="764704"/>
            <a:ext cx="2736304" cy="1440160"/>
          </a:xfrm>
          <a:prstGeom prst="cloudCallout">
            <a:avLst>
              <a:gd name="adj1" fmla="val -51254"/>
              <a:gd name="adj2" fmla="val 445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Welche Fächer habe ich?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endParaRPr lang="de-DE"/>
          </a:p>
        </p:txBody>
      </p:sp>
      <p:sp>
        <p:nvSpPr>
          <p:cNvPr id="3" name="Inhaltsplatzhalter 2"/>
          <p:cNvSpPr>
            <a:spLocks noGrp="1"/>
          </p:cNvSpPr>
          <p:nvPr>
            <p:ph idx="1"/>
          </p:nvPr>
        </p:nvSpPr>
        <p:spPr/>
        <p:txBody>
          <a:bodyPr>
            <a:normAutofit fontScale="70000" lnSpcReduction="20000"/>
          </a:bodyPr>
          <a:lstStyle/>
          <a:p>
            <a:r>
              <a:rPr lang="de-DE" dirty="0"/>
              <a:t>Was macht man denn in Fachpraxis?</a:t>
            </a:r>
          </a:p>
          <a:p>
            <a:pPr lvl="1"/>
            <a:r>
              <a:rPr lang="de-DE" dirty="0"/>
              <a:t>Im Fach Sozialpädagogik lernt Ihr theoretisches Wissen, pädagogische Theorien und Konzepte kennen, die Ihr dann in der Fachpraxis praktisch anwenden und erproben könnt</a:t>
            </a:r>
          </a:p>
          <a:p>
            <a:pPr lvl="1"/>
            <a:r>
              <a:rPr lang="de-DE" dirty="0"/>
              <a:t>Was heißt das konkret? Der Fachpraxisunterricht befasst sich damit, wie man Kinder im Alter von 0-6 Jahren betreuen und bilden kann</a:t>
            </a:r>
          </a:p>
          <a:p>
            <a:pPr lvl="1"/>
            <a:r>
              <a:rPr lang="de-DE" dirty="0"/>
              <a:t>Im Fach Gesundheitsförderung und Pflege lernt Ihr u.a. Kinder in einer gesundheitsbewussten Lebensführung zu unterstützen, kranke Kinder zu pflegen und betreuen oder Kinder zu eigenverantwortlicher und selbständiger Körperpflege anzuleiten. </a:t>
            </a:r>
          </a:p>
          <a:p>
            <a:pPr lvl="1"/>
            <a:r>
              <a:rPr lang="de-DE" dirty="0"/>
              <a:t>Der Fachpraxisunterricht in Gesundheitsförderung dient dem Erlernen von Pflegetechniken für Säuglinge bis hin zur Gestaltung von Ernährungssituationen für Kinder.</a:t>
            </a:r>
          </a:p>
          <a:p>
            <a:pPr lvl="1">
              <a:buNone/>
            </a:pPr>
            <a:endParaRPr lang="de-DE" dirty="0"/>
          </a:p>
        </p:txBody>
      </p:sp>
      <p:sp>
        <p:nvSpPr>
          <p:cNvPr id="4" name="Wolkenförmige Legende 3"/>
          <p:cNvSpPr/>
          <p:nvPr/>
        </p:nvSpPr>
        <p:spPr>
          <a:xfrm>
            <a:off x="6300192" y="836712"/>
            <a:ext cx="2736304" cy="1440160"/>
          </a:xfrm>
          <a:prstGeom prst="cloudCallout">
            <a:avLst>
              <a:gd name="adj1" fmla="val -56785"/>
              <a:gd name="adj2" fmla="val 467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Welche Fächer habe ich?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endParaRPr lang="de-DE"/>
          </a:p>
        </p:txBody>
      </p:sp>
      <p:sp>
        <p:nvSpPr>
          <p:cNvPr id="3" name="Inhaltsplatzhalter 2"/>
          <p:cNvSpPr>
            <a:spLocks noGrp="1"/>
          </p:cNvSpPr>
          <p:nvPr>
            <p:ph idx="1"/>
          </p:nvPr>
        </p:nvSpPr>
        <p:spPr/>
        <p:txBody>
          <a:bodyPr>
            <a:normAutofit fontScale="62500" lnSpcReduction="20000"/>
          </a:bodyPr>
          <a:lstStyle/>
          <a:p>
            <a:r>
              <a:rPr lang="de-DE" dirty="0"/>
              <a:t>In der Unterstufe (Klasse 11) machst Du drei Praktika:</a:t>
            </a:r>
          </a:p>
          <a:p>
            <a:pPr lvl="1">
              <a:buFontTx/>
              <a:buChar char="-"/>
            </a:pPr>
            <a:r>
              <a:rPr lang="de-DE" dirty="0"/>
              <a:t>als erstes ein dreiwöchiges Praktikum in einer KiTa </a:t>
            </a:r>
          </a:p>
          <a:p>
            <a:pPr lvl="1">
              <a:buFontTx/>
              <a:buChar char="-"/>
            </a:pPr>
            <a:r>
              <a:rPr lang="de-DE" dirty="0"/>
              <a:t>Das zweite vierwöchige Praktikum und dritte dreiwöchige Praktikum findet in derselben KiTa statt; diese ist Dir nun schon vertraut und Du wirst erfahren, dass Du mehr und mehr berufliche Identität entwickeln wirst.</a:t>
            </a:r>
          </a:p>
          <a:p>
            <a:pPr lvl="1">
              <a:buFontTx/>
              <a:buChar char="-"/>
            </a:pPr>
            <a:endParaRPr lang="de-DE" dirty="0"/>
          </a:p>
          <a:p>
            <a:r>
              <a:rPr lang="de-DE" dirty="0"/>
              <a:t>In der Oberstufe (Klasse 12) finden nochmals zwei Praktika statt:</a:t>
            </a:r>
          </a:p>
          <a:p>
            <a:pPr lvl="1"/>
            <a:r>
              <a:rPr lang="de-DE" dirty="0"/>
              <a:t>Das vierte zweiwöchige Praktikum findet in einer Tagespflege für Kinder  unter drei Jahren (U3) statt. Hier hast Du die Möglichkeit, dich auch in diesem Berufsfeld zu erproben und Dich ggf. später einmal als Tagesmutter/ Tagesvater selbständig zu machen.</a:t>
            </a:r>
          </a:p>
          <a:p>
            <a:pPr lvl="1"/>
            <a:r>
              <a:rPr lang="de-DE" dirty="0"/>
              <a:t>Das fünfte vierwöchigen Abschlusspraktikum absolvierst Du wieder in der KiTa. </a:t>
            </a:r>
          </a:p>
          <a:p>
            <a:r>
              <a:rPr lang="de-DE" dirty="0"/>
              <a:t>Diese Praktikumsblöcke finden innerhalb der Schulzeit statt</a:t>
            </a:r>
          </a:p>
          <a:p>
            <a:r>
              <a:rPr lang="de-DE" dirty="0"/>
              <a:t>Um die Praktikumsplatzsuche kümmerst Du Dich selbstständig </a:t>
            </a:r>
          </a:p>
        </p:txBody>
      </p:sp>
      <p:sp>
        <p:nvSpPr>
          <p:cNvPr id="4" name="Wolkenförmige Legende 3"/>
          <p:cNvSpPr/>
          <p:nvPr/>
        </p:nvSpPr>
        <p:spPr>
          <a:xfrm>
            <a:off x="6948264" y="836712"/>
            <a:ext cx="2016224" cy="1296144"/>
          </a:xfrm>
          <a:prstGeom prst="cloudCallout">
            <a:avLst>
              <a:gd name="adj1" fmla="val -62745"/>
              <a:gd name="adj2" fmla="val 547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Mache ich Praktika?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endParaRPr lang="de-DE"/>
          </a:p>
        </p:txBody>
      </p:sp>
      <p:sp>
        <p:nvSpPr>
          <p:cNvPr id="3" name="Inhaltsplatzhalter 2"/>
          <p:cNvSpPr>
            <a:spLocks noGrp="1"/>
          </p:cNvSpPr>
          <p:nvPr>
            <p:ph idx="1"/>
          </p:nvPr>
        </p:nvSpPr>
        <p:spPr/>
        <p:txBody>
          <a:bodyPr>
            <a:normAutofit fontScale="92500" lnSpcReduction="20000"/>
          </a:bodyPr>
          <a:lstStyle/>
          <a:p>
            <a:r>
              <a:rPr lang="de-DE" dirty="0"/>
              <a:t>Du erwirbst die Fachoberschulreife (Realschulabschluss) </a:t>
            </a:r>
          </a:p>
          <a:p>
            <a:r>
              <a:rPr lang="de-DE" dirty="0"/>
              <a:t>Du bekommst nach erfolgreicher Abschlussprüfung die Anerkennung  zum/zur staatlich anerkannten Kinderpfleger*in bescheinigt und kannst dann entweder als Kinderpfleger*in </a:t>
            </a:r>
            <a:r>
              <a:rPr lang="de-DE" dirty="0" err="1"/>
              <a:t>in</a:t>
            </a:r>
            <a:r>
              <a:rPr lang="de-DE" dirty="0"/>
              <a:t> einer KiTa oder Tagespflege arbeiten, eine eigene Tagespflege gründen oder die Ausbildung zum/zur Erzieher*in beginnen.</a:t>
            </a:r>
          </a:p>
          <a:p>
            <a:endParaRPr lang="de-DE" dirty="0"/>
          </a:p>
        </p:txBody>
      </p:sp>
      <p:sp>
        <p:nvSpPr>
          <p:cNvPr id="4" name="Wolkenförmige Legende 3"/>
          <p:cNvSpPr/>
          <p:nvPr/>
        </p:nvSpPr>
        <p:spPr>
          <a:xfrm>
            <a:off x="6876256" y="764704"/>
            <a:ext cx="2088232" cy="1368152"/>
          </a:xfrm>
          <a:prstGeom prst="cloudCallout">
            <a:avLst>
              <a:gd name="adj1" fmla="val -62745"/>
              <a:gd name="adj2" fmla="val 547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Welchen Abschluss bekomme ich?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2077039" y="2825641"/>
            <a:ext cx="5951345" cy="1938992"/>
          </a:xfrm>
          <a:prstGeom prst="rect">
            <a:avLst/>
          </a:prstGeom>
          <a:noFill/>
        </p:spPr>
        <p:txBody>
          <a:bodyPr wrap="square" rtlCol="0">
            <a:spAutoFit/>
          </a:bodyPr>
          <a:lstStyle/>
          <a:p>
            <a:pPr algn="ctr"/>
            <a:r>
              <a:rPr lang="de-DE" sz="4000" dirty="0">
                <a:latin typeface="Segoe Print" panose="02000600000000000000" pitchFamily="2" charset="0"/>
              </a:rPr>
              <a:t>Vielen Dank für Dein Interesse!!!</a:t>
            </a:r>
          </a:p>
          <a:p>
            <a:endParaRPr lang="de-DE" sz="2000" dirty="0">
              <a:latin typeface="Segoe Print" panose="02000600000000000000" pitchFamily="2" charset="0"/>
            </a:endParaRPr>
          </a:p>
          <a:p>
            <a:r>
              <a:rPr lang="de-DE" sz="2000" dirty="0" err="1">
                <a:latin typeface="Segoe Print" panose="02000600000000000000" pitchFamily="2" charset="0"/>
              </a:rPr>
              <a:t>www.berufskolleg-dieringhausen.de</a:t>
            </a:r>
            <a:endParaRPr lang="de-DE" sz="2000" dirty="0">
              <a:latin typeface="Segoe Print" panose="02000600000000000000" pitchFamily="2" charset="0"/>
            </a:endParaRPr>
          </a:p>
        </p:txBody>
      </p:sp>
      <p:grpSp>
        <p:nvGrpSpPr>
          <p:cNvPr id="5" name="Gruppieren 4"/>
          <p:cNvGrpSpPr/>
          <p:nvPr/>
        </p:nvGrpSpPr>
        <p:grpSpPr>
          <a:xfrm>
            <a:off x="395536" y="476672"/>
            <a:ext cx="8286057" cy="737290"/>
            <a:chOff x="395536" y="476672"/>
            <a:chExt cx="8286057" cy="737290"/>
          </a:xfrm>
        </p:grpSpPr>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476672"/>
              <a:ext cx="8286057" cy="737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hteck 6"/>
            <p:cNvSpPr/>
            <p:nvPr/>
          </p:nvSpPr>
          <p:spPr>
            <a:xfrm>
              <a:off x="2555776" y="908720"/>
              <a:ext cx="1908000" cy="302400"/>
            </a:xfrm>
            <a:prstGeom prst="rect">
              <a:avLst/>
            </a:prstGeom>
            <a:solidFill>
              <a:srgbClr val="FF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2137705589"/>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571</Words>
  <Application>Microsoft Office PowerPoint</Application>
  <PresentationFormat>Bildschirmpräsentation (4:3)</PresentationFormat>
  <Paragraphs>44</Paragraphs>
  <Slides>9</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9</vt:i4>
      </vt:variant>
    </vt:vector>
  </HeadingPairs>
  <TitlesOfParts>
    <vt:vector size="13" baseType="lpstr">
      <vt:lpstr>Arial</vt:lpstr>
      <vt:lpstr>Calibri</vt:lpstr>
      <vt:lpstr>Segoe Print</vt:lpstr>
      <vt:lpstr>Larissa</vt:lpstr>
      <vt:lpstr>Berufsfachschule für Kinderpflege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Deichmann</dc:creator>
  <cp:lastModifiedBy>Veronika Tekotte</cp:lastModifiedBy>
  <cp:revision>49</cp:revision>
  <cp:lastPrinted>2014-11-17T20:14:30Z</cp:lastPrinted>
  <dcterms:created xsi:type="dcterms:W3CDTF">2014-11-09T20:37:13Z</dcterms:created>
  <dcterms:modified xsi:type="dcterms:W3CDTF">2020-12-18T09:33:40Z</dcterms:modified>
</cp:coreProperties>
</file>