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handoutMasterIdLst>
    <p:handoutMasterId r:id="rId12"/>
  </p:handoutMasterIdLst>
  <p:sldIdLst>
    <p:sldId id="287" r:id="rId2"/>
    <p:sldId id="257" r:id="rId3"/>
    <p:sldId id="280" r:id="rId4"/>
    <p:sldId id="281" r:id="rId5"/>
    <p:sldId id="283" r:id="rId6"/>
    <p:sldId id="284" r:id="rId7"/>
    <p:sldId id="285" r:id="rId8"/>
    <p:sldId id="286" r:id="rId9"/>
    <p:sldId id="277" r:id="rId10"/>
  </p:sldIdLst>
  <p:sldSz cx="9144000" cy="6858000" type="screen4x3"/>
  <p:notesSz cx="6797675" cy="9926638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9FF"/>
    <a:srgbClr val="339933"/>
    <a:srgbClr val="FFD900"/>
    <a:srgbClr val="F0005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2DE63D5-997A-4646-A377-4702673A728D}" styleName="Helle Formatvorlage 2 - Akz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57"/>
    <p:restoredTop sz="94660"/>
  </p:normalViewPr>
  <p:slideViewPr>
    <p:cSldViewPr>
      <p:cViewPr varScale="1">
        <p:scale>
          <a:sx n="67" d="100"/>
          <a:sy n="67" d="100"/>
        </p:scale>
        <p:origin x="1256" y="4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A4FEEC-A45F-4D9A-B8CF-6144CC7E901A}" type="datetimeFigureOut">
              <a:rPr lang="de-DE" smtClean="0"/>
              <a:pPr/>
              <a:t>18.12.2020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2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3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C67337A-46B2-4ED7-AA72-BE14B4FFAB5F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0772109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495063B-70E9-4677-AF2F-4D4F9B10F87B}" type="datetimeFigureOut">
              <a:rPr lang="de-DE" smtClean="0"/>
              <a:pPr/>
              <a:t>18.12.2020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BA0E190-BBFF-4062-84C7-EB2737B68514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226038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/>
              <a:t>Formatvorlage des Untertitelmasters durch Klicken bearbeiten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106AA99-8668-499D-9396-C8BE5F4C28C3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440875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5445224"/>
            <a:ext cx="2133600" cy="1060227"/>
          </a:xfrm>
          <a:prstGeom prst="rect">
            <a:avLst/>
          </a:prstGeom>
        </p:spPr>
        <p:txBody>
          <a:bodyPr/>
          <a:lstStyle/>
          <a:p>
            <a:fld id="{2614401F-2764-4C79-8DF4-24D279FE60D7}" type="datetimeFigureOut">
              <a:rPr lang="de-DE" smtClean="0"/>
              <a:pPr/>
              <a:t>18.12.2020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106AA99-8668-499D-9396-C8BE5F4C28C3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670712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5445224"/>
            <a:ext cx="2133600" cy="1060227"/>
          </a:xfrm>
          <a:prstGeom prst="rect">
            <a:avLst/>
          </a:prstGeom>
        </p:spPr>
        <p:txBody>
          <a:bodyPr/>
          <a:lstStyle/>
          <a:p>
            <a:fld id="{2614401F-2764-4C79-8DF4-24D279FE60D7}" type="datetimeFigureOut">
              <a:rPr lang="de-DE" smtClean="0"/>
              <a:pPr/>
              <a:t>18.12.2020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106AA99-8668-499D-9396-C8BE5F4C28C3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936892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5445224"/>
            <a:ext cx="2133600" cy="1060227"/>
          </a:xfrm>
          <a:prstGeom prst="rect">
            <a:avLst/>
          </a:prstGeom>
        </p:spPr>
        <p:txBody>
          <a:bodyPr/>
          <a:lstStyle/>
          <a:p>
            <a:fld id="{2614401F-2764-4C79-8DF4-24D279FE60D7}" type="datetimeFigureOut">
              <a:rPr lang="de-DE" smtClean="0"/>
              <a:pPr/>
              <a:t>18.12.2020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106AA99-8668-499D-9396-C8BE5F4C28C3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378038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5445224"/>
            <a:ext cx="2133600" cy="1060227"/>
          </a:xfrm>
          <a:prstGeom prst="rect">
            <a:avLst/>
          </a:prstGeom>
        </p:spPr>
        <p:txBody>
          <a:bodyPr/>
          <a:lstStyle/>
          <a:p>
            <a:fld id="{2614401F-2764-4C79-8DF4-24D279FE60D7}" type="datetimeFigureOut">
              <a:rPr lang="de-DE" smtClean="0"/>
              <a:pPr/>
              <a:t>18.12.2020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106AA99-8668-499D-9396-C8BE5F4C28C3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528716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5445224"/>
            <a:ext cx="2133600" cy="1060227"/>
          </a:xfrm>
          <a:prstGeom prst="rect">
            <a:avLst/>
          </a:prstGeom>
        </p:spPr>
        <p:txBody>
          <a:bodyPr/>
          <a:lstStyle/>
          <a:p>
            <a:fld id="{2614401F-2764-4C79-8DF4-24D279FE60D7}" type="datetimeFigureOut">
              <a:rPr lang="de-DE" smtClean="0"/>
              <a:pPr/>
              <a:t>18.12.2020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106AA99-8668-499D-9396-C8BE5F4C28C3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846775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5445224"/>
            <a:ext cx="2133600" cy="1060227"/>
          </a:xfrm>
          <a:prstGeom prst="rect">
            <a:avLst/>
          </a:prstGeom>
        </p:spPr>
        <p:txBody>
          <a:bodyPr/>
          <a:lstStyle/>
          <a:p>
            <a:fld id="{2614401F-2764-4C79-8DF4-24D279FE60D7}" type="datetimeFigureOut">
              <a:rPr lang="de-DE" smtClean="0"/>
              <a:pPr/>
              <a:t>18.12.2020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106AA99-8668-499D-9396-C8BE5F4C28C3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644315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5445224"/>
            <a:ext cx="2133600" cy="1060227"/>
          </a:xfrm>
          <a:prstGeom prst="rect">
            <a:avLst/>
          </a:prstGeom>
        </p:spPr>
        <p:txBody>
          <a:bodyPr/>
          <a:lstStyle/>
          <a:p>
            <a:fld id="{2614401F-2764-4C79-8DF4-24D279FE60D7}" type="datetimeFigureOut">
              <a:rPr lang="de-DE" smtClean="0"/>
              <a:pPr/>
              <a:t>18.12.2020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106AA99-8668-499D-9396-C8BE5F4C28C3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012614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5445224"/>
            <a:ext cx="2133600" cy="1060227"/>
          </a:xfrm>
          <a:prstGeom prst="rect">
            <a:avLst/>
          </a:prstGeom>
        </p:spPr>
        <p:txBody>
          <a:bodyPr/>
          <a:lstStyle/>
          <a:p>
            <a:fld id="{2614401F-2764-4C79-8DF4-24D279FE60D7}" type="datetimeFigureOut">
              <a:rPr lang="de-DE" smtClean="0"/>
              <a:pPr/>
              <a:t>18.12.2020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106AA99-8668-499D-9396-C8BE5F4C28C3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230039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5445224"/>
            <a:ext cx="2133600" cy="1060227"/>
          </a:xfrm>
          <a:prstGeom prst="rect">
            <a:avLst/>
          </a:prstGeom>
        </p:spPr>
        <p:txBody>
          <a:bodyPr/>
          <a:lstStyle/>
          <a:p>
            <a:fld id="{2614401F-2764-4C79-8DF4-24D279FE60D7}" type="datetimeFigureOut">
              <a:rPr lang="de-DE" smtClean="0"/>
              <a:pPr/>
              <a:t>18.12.2020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106AA99-8668-499D-9396-C8BE5F4C28C3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055029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5445224"/>
            <a:ext cx="2133600" cy="1060227"/>
          </a:xfrm>
          <a:prstGeom prst="rect">
            <a:avLst/>
          </a:prstGeom>
        </p:spPr>
        <p:txBody>
          <a:bodyPr/>
          <a:lstStyle/>
          <a:p>
            <a:fld id="{2614401F-2764-4C79-8DF4-24D279FE60D7}" type="datetimeFigureOut">
              <a:rPr lang="de-DE" smtClean="0"/>
              <a:pPr/>
              <a:t>18.12.2020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106AA99-8668-499D-9396-C8BE5F4C28C3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4636976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213254446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Grafik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4573750"/>
            <a:ext cx="3999983" cy="2167618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</p:pic>
      <p:pic>
        <p:nvPicPr>
          <p:cNvPr id="12" name="Picture 2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476672"/>
            <a:ext cx="8286057" cy="7372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884170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62407" y="1340768"/>
            <a:ext cx="8229600" cy="5760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2132855"/>
            <a:ext cx="8229600" cy="376725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endParaRPr lang="de-DE" dirty="0"/>
          </a:p>
        </p:txBody>
      </p:sp>
      <p:pic>
        <p:nvPicPr>
          <p:cNvPr id="8" name="Grafik 1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5661248"/>
            <a:ext cx="1552411" cy="841262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</p:pic>
      <p:grpSp>
        <p:nvGrpSpPr>
          <p:cNvPr id="5" name="Gruppieren 4"/>
          <p:cNvGrpSpPr/>
          <p:nvPr userDrawn="1"/>
        </p:nvGrpSpPr>
        <p:grpSpPr>
          <a:xfrm>
            <a:off x="395536" y="476672"/>
            <a:ext cx="8286057" cy="737290"/>
            <a:chOff x="395536" y="476672"/>
            <a:chExt cx="8286057" cy="737290"/>
          </a:xfrm>
        </p:grpSpPr>
        <p:pic>
          <p:nvPicPr>
            <p:cNvPr id="7" name="Picture 2"/>
            <p:cNvPicPr>
              <a:picLocks noChangeAspect="1" noChangeArrowheads="1"/>
            </p:cNvPicPr>
            <p:nvPr/>
          </p:nvPicPr>
          <p:blipFill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5536" y="476672"/>
              <a:ext cx="8286057" cy="73729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4" name="Rechteck 3"/>
            <p:cNvSpPr/>
            <p:nvPr userDrawn="1"/>
          </p:nvSpPr>
          <p:spPr>
            <a:xfrm>
              <a:off x="2555776" y="908720"/>
              <a:ext cx="1908000" cy="302400"/>
            </a:xfrm>
            <a:prstGeom prst="rect">
              <a:avLst/>
            </a:prstGeom>
            <a:solidFill>
              <a:srgbClr val="FFD9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</p:spTree>
    <p:extLst>
      <p:ext uri="{BB962C8B-B14F-4D97-AF65-F5344CB8AC3E}">
        <p14:creationId xmlns:p14="http://schemas.microsoft.com/office/powerpoint/2010/main" val="15164491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64E648A-E5D8-A44E-89F2-A619E3E316F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3568" y="2564904"/>
            <a:ext cx="7772400" cy="1470025"/>
          </a:xfrm>
        </p:spPr>
        <p:txBody>
          <a:bodyPr>
            <a:noAutofit/>
          </a:bodyPr>
          <a:lstStyle/>
          <a:p>
            <a:r>
              <a:rPr lang="de-DE" sz="5400" dirty="0"/>
              <a:t>Berufsfachschule für Sozialassistenz</a:t>
            </a:r>
          </a:p>
        </p:txBody>
      </p:sp>
    </p:spTree>
    <p:extLst>
      <p:ext uri="{BB962C8B-B14F-4D97-AF65-F5344CB8AC3E}">
        <p14:creationId xmlns:p14="http://schemas.microsoft.com/office/powerpoint/2010/main" val="5404405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Inhaltsplatzhalter 5"/>
          <p:cNvSpPr>
            <a:spLocks noGrp="1"/>
          </p:cNvSpPr>
          <p:nvPr>
            <p:ph sz="half" idx="2"/>
          </p:nvPr>
        </p:nvSpPr>
        <p:spPr>
          <a:xfrm>
            <a:off x="467544" y="1600200"/>
            <a:ext cx="8219256" cy="4525963"/>
          </a:xfrm>
        </p:spPr>
        <p:txBody>
          <a:bodyPr/>
          <a:lstStyle/>
          <a:p>
            <a:endParaRPr lang="de-DE" dirty="0"/>
          </a:p>
        </p:txBody>
      </p:sp>
      <p:sp>
        <p:nvSpPr>
          <p:cNvPr id="9" name="Wolkenförmige Legende 8"/>
          <p:cNvSpPr/>
          <p:nvPr/>
        </p:nvSpPr>
        <p:spPr>
          <a:xfrm>
            <a:off x="3635896" y="1277779"/>
            <a:ext cx="2736304" cy="1584176"/>
          </a:xfrm>
          <a:prstGeom prst="cloudCallout">
            <a:avLst>
              <a:gd name="adj1" fmla="val -21272"/>
              <a:gd name="adj2" fmla="val 94395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Welche Voraussetzungen muss ich erfüllen?</a:t>
            </a:r>
          </a:p>
        </p:txBody>
      </p:sp>
      <p:sp>
        <p:nvSpPr>
          <p:cNvPr id="11" name="Wolkenförmige Legende 10"/>
          <p:cNvSpPr/>
          <p:nvPr/>
        </p:nvSpPr>
        <p:spPr>
          <a:xfrm>
            <a:off x="647564" y="2006120"/>
            <a:ext cx="2592288" cy="1296144"/>
          </a:xfrm>
          <a:prstGeom prst="cloudCallout">
            <a:avLst>
              <a:gd name="adj1" fmla="val 66014"/>
              <a:gd name="adj2" fmla="val 53742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Wie lange dauert der Bildungsgang?</a:t>
            </a:r>
          </a:p>
        </p:txBody>
      </p:sp>
      <p:sp>
        <p:nvSpPr>
          <p:cNvPr id="12" name="Wolkenförmige Legende 11"/>
          <p:cNvSpPr/>
          <p:nvPr/>
        </p:nvSpPr>
        <p:spPr>
          <a:xfrm>
            <a:off x="6012160" y="3026967"/>
            <a:ext cx="2592288" cy="1152128"/>
          </a:xfrm>
          <a:prstGeom prst="cloudCallout">
            <a:avLst>
              <a:gd name="adj1" fmla="val -81569"/>
              <a:gd name="adj2" fmla="val -941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Welchen Abschluss bekomme ich?</a:t>
            </a:r>
          </a:p>
        </p:txBody>
      </p:sp>
      <p:sp>
        <p:nvSpPr>
          <p:cNvPr id="13" name="Wolkenförmige Legende 12"/>
          <p:cNvSpPr/>
          <p:nvPr/>
        </p:nvSpPr>
        <p:spPr>
          <a:xfrm>
            <a:off x="539552" y="3933056"/>
            <a:ext cx="2736304" cy="1440160"/>
          </a:xfrm>
          <a:prstGeom prst="cloudCallout">
            <a:avLst>
              <a:gd name="adj1" fmla="val 67896"/>
              <a:gd name="adj2" fmla="val -56166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Welche Fächer habe ich?</a:t>
            </a:r>
          </a:p>
        </p:txBody>
      </p:sp>
      <p:sp>
        <p:nvSpPr>
          <p:cNvPr id="14" name="Wolkenförmige Legende 13"/>
          <p:cNvSpPr/>
          <p:nvPr/>
        </p:nvSpPr>
        <p:spPr>
          <a:xfrm>
            <a:off x="3995936" y="4509120"/>
            <a:ext cx="2016224" cy="1296144"/>
          </a:xfrm>
          <a:prstGeom prst="cloudCallout">
            <a:avLst>
              <a:gd name="adj1" fmla="val -25838"/>
              <a:gd name="adj2" fmla="val -95625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Mache ich Praktika?</a:t>
            </a:r>
          </a:p>
        </p:txBody>
      </p:sp>
    </p:spTree>
    <p:extLst>
      <p:ext uri="{BB962C8B-B14F-4D97-AF65-F5344CB8AC3E}">
        <p14:creationId xmlns:p14="http://schemas.microsoft.com/office/powerpoint/2010/main" val="15828210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Wolkenförmige Legende 10"/>
          <p:cNvSpPr/>
          <p:nvPr/>
        </p:nvSpPr>
        <p:spPr>
          <a:xfrm>
            <a:off x="6228184" y="764704"/>
            <a:ext cx="2736304" cy="1584176"/>
          </a:xfrm>
          <a:prstGeom prst="cloudCallout">
            <a:avLst>
              <a:gd name="adj1" fmla="val -76835"/>
              <a:gd name="adj2" fmla="val 19906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Welche Voraussetzungen muss ich erfüllen?</a:t>
            </a:r>
          </a:p>
        </p:txBody>
      </p:sp>
      <p:sp>
        <p:nvSpPr>
          <p:cNvPr id="12" name="Titel 1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de-DE"/>
          </a:p>
        </p:txBody>
      </p:sp>
      <p:sp>
        <p:nvSpPr>
          <p:cNvPr id="13" name="Inhaltsplatzhalter 1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de-DE" dirty="0"/>
              <a:t>Du brauchst einen Hauptschulabschluss nach Klasse 9 und mindestens 10 Jahre Vollzeit.</a:t>
            </a:r>
          </a:p>
          <a:p>
            <a:r>
              <a:rPr lang="de-DE" dirty="0"/>
              <a:t>Du solltest gerne mit Menschen arbeiten</a:t>
            </a:r>
          </a:p>
          <a:p>
            <a:r>
              <a:rPr lang="de-DE" dirty="0"/>
              <a:t>Du solltest Interesse an gesundheitlichen und pädagogischen Themen haben</a:t>
            </a:r>
          </a:p>
          <a:p>
            <a:r>
              <a:rPr lang="de-DE" dirty="0"/>
              <a:t>…und vielleicht hast Du ja auch schon ein Praktikum in einem dieser Bereiche absolviert??</a:t>
            </a:r>
          </a:p>
        </p:txBody>
      </p:sp>
    </p:spTree>
    <p:extLst>
      <p:ext uri="{BB962C8B-B14F-4D97-AF65-F5344CB8AC3E}">
        <p14:creationId xmlns:p14="http://schemas.microsoft.com/office/powerpoint/2010/main" val="6949813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de-DE" dirty="0"/>
              <a:t>Der Bildungsgang dauert zwei Jahre</a:t>
            </a:r>
          </a:p>
          <a:p>
            <a:r>
              <a:rPr lang="de-DE" dirty="0"/>
              <a:t>Innerhalb dieser zwei Jahre absolvierst Du 16 Wochen Praktikum in fünf Blöcken und lernst dabei verschiedene Einrichtungen des Sozial- und Gesundheitswesens kennen</a:t>
            </a:r>
          </a:p>
          <a:p>
            <a:pPr marL="0" indent="0">
              <a:buNone/>
            </a:pPr>
            <a:r>
              <a:rPr lang="de-DE" dirty="0"/>
              <a:t>    (Kindertagesstätten, Altenheime und   </a:t>
            </a:r>
          </a:p>
          <a:p>
            <a:pPr marL="0" indent="0">
              <a:buNone/>
            </a:pPr>
            <a:r>
              <a:rPr lang="de-DE" dirty="0"/>
              <a:t>    Behindertenheime oder betreutes Wohnen)</a:t>
            </a:r>
          </a:p>
        </p:txBody>
      </p:sp>
      <p:sp>
        <p:nvSpPr>
          <p:cNvPr id="4" name="Wolkenförmige Legende 3"/>
          <p:cNvSpPr/>
          <p:nvPr/>
        </p:nvSpPr>
        <p:spPr>
          <a:xfrm>
            <a:off x="6300192" y="764704"/>
            <a:ext cx="2592288" cy="1296144"/>
          </a:xfrm>
          <a:prstGeom prst="cloudCallout">
            <a:avLst>
              <a:gd name="adj1" fmla="val -52457"/>
              <a:gd name="adj2" fmla="val 6347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Wie lange dauert der Bildungsgang?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200" y="2132855"/>
            <a:ext cx="8435280" cy="3767251"/>
          </a:xfrm>
        </p:spPr>
        <p:txBody>
          <a:bodyPr>
            <a:noAutofit/>
          </a:bodyPr>
          <a:lstStyle/>
          <a:p>
            <a:r>
              <a:rPr lang="de-DE" sz="2200" dirty="0"/>
              <a:t>In allen Fächern spielt der berufliche Bezug zum Gesundheits- und Sozialwesen eine wichtige Rolle, d.h. dass Du auch zum Beispiel in Englisch und Mathematik mit diesen Themen zu tun hast</a:t>
            </a:r>
          </a:p>
          <a:p>
            <a:r>
              <a:rPr lang="de-DE" sz="2200" dirty="0"/>
              <a:t>Deine Profilfächer in der BFS sind Erziehung und Soziales, Gesundheitsförderung und Pflege und Arbeitsorganisation und Recht</a:t>
            </a:r>
          </a:p>
          <a:p>
            <a:r>
              <a:rPr lang="de-DE" sz="2200" dirty="0"/>
              <a:t>Hinzu kommen die Hauptfächer Deutsch, Mathematik und Englisch</a:t>
            </a:r>
          </a:p>
          <a:p>
            <a:r>
              <a:rPr lang="de-DE" sz="2200" dirty="0"/>
              <a:t>Außerdem gibt es die Nebenfächer Politik, Musik, Kunst, Religion und Sport</a:t>
            </a:r>
          </a:p>
          <a:p>
            <a:r>
              <a:rPr lang="de-DE" sz="2200" dirty="0"/>
              <a:t>Zudem gibt es sehr praktische Fächer: Fachpraxis Pflege und Fachpraxis Erziehung und Soziales </a:t>
            </a:r>
          </a:p>
        </p:txBody>
      </p:sp>
      <p:sp>
        <p:nvSpPr>
          <p:cNvPr id="4" name="Wolkenförmige Legende 3"/>
          <p:cNvSpPr/>
          <p:nvPr/>
        </p:nvSpPr>
        <p:spPr>
          <a:xfrm>
            <a:off x="6156176" y="764704"/>
            <a:ext cx="2736304" cy="1440160"/>
          </a:xfrm>
          <a:prstGeom prst="cloudCallout">
            <a:avLst>
              <a:gd name="adj1" fmla="val -51254"/>
              <a:gd name="adj2" fmla="val 4454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Welche Fächer habe ich?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de-DE" dirty="0"/>
              <a:t>Was macht man denn in Fachpraxis?</a:t>
            </a:r>
          </a:p>
          <a:p>
            <a:pPr lvl="1"/>
            <a:r>
              <a:rPr lang="de-DE" dirty="0"/>
              <a:t>Im Fach Erziehung und Soziales lernt Ihr theoretisches Wissen, Modelle und Sachverhalte kennen, die Ihr dann in der Fachpraxis praktisch anwenden und erproben könnt</a:t>
            </a:r>
          </a:p>
          <a:p>
            <a:pPr lvl="1"/>
            <a:r>
              <a:rPr lang="de-DE" dirty="0"/>
              <a:t>Was heißt das konkret? Der Fachpraxisunterricht in Erziehung und Soziales befasst sich damit, wie man Menschen von jung bis alt betreuen kann</a:t>
            </a:r>
          </a:p>
          <a:p>
            <a:pPr lvl="1"/>
            <a:r>
              <a:rPr lang="de-DE" dirty="0"/>
              <a:t>Im Fach Gesundheitsförderung und Pflege werden ebenfalls Modelle aber auch Krankheitsbilder und fachliche Grundlagen zur Pflege vermittelt</a:t>
            </a:r>
          </a:p>
          <a:p>
            <a:pPr lvl="1"/>
            <a:r>
              <a:rPr lang="de-DE" dirty="0"/>
              <a:t>Der Fachpraxisunterricht in Gesundheitsförderung dient dem Erlernen von Pflegetechniken für Säuglinge bis hin zum alten Menschen</a:t>
            </a:r>
          </a:p>
          <a:p>
            <a:pPr lvl="1">
              <a:buNone/>
            </a:pPr>
            <a:endParaRPr lang="de-DE" dirty="0"/>
          </a:p>
        </p:txBody>
      </p:sp>
      <p:sp>
        <p:nvSpPr>
          <p:cNvPr id="4" name="Wolkenförmige Legende 3"/>
          <p:cNvSpPr/>
          <p:nvPr/>
        </p:nvSpPr>
        <p:spPr>
          <a:xfrm>
            <a:off x="6300192" y="836712"/>
            <a:ext cx="2736304" cy="1440160"/>
          </a:xfrm>
          <a:prstGeom prst="cloudCallout">
            <a:avLst>
              <a:gd name="adj1" fmla="val -56785"/>
              <a:gd name="adj2" fmla="val 46736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Welche Fächer habe ich?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de-DE" dirty="0"/>
              <a:t>In der Unterstufe (Klasse 11) machst Du drei Praktika:</a:t>
            </a:r>
          </a:p>
          <a:p>
            <a:pPr>
              <a:buFontTx/>
              <a:buChar char="-"/>
            </a:pPr>
            <a:r>
              <a:rPr lang="de-DE" dirty="0"/>
              <a:t>als erstes ein dreiwöchiges Praktikum in einer KiTa oder offenen  </a:t>
            </a:r>
          </a:p>
          <a:p>
            <a:pPr marL="0" indent="0">
              <a:buNone/>
            </a:pPr>
            <a:r>
              <a:rPr lang="de-DE" dirty="0"/>
              <a:t>      Ganztagsschule</a:t>
            </a:r>
          </a:p>
          <a:p>
            <a:pPr>
              <a:buFontTx/>
              <a:buChar char="-"/>
            </a:pPr>
            <a:r>
              <a:rPr lang="de-DE" dirty="0"/>
              <a:t>Das zweite ebenfalls dreiwöchige Praktikum findet in der Betreuung von alten Menschen statt (Altenhilfe)</a:t>
            </a:r>
          </a:p>
          <a:p>
            <a:pPr>
              <a:buFontTx/>
              <a:buChar char="-"/>
            </a:pPr>
            <a:r>
              <a:rPr lang="de-DE" dirty="0"/>
              <a:t>Das dritte zweiwöchige Praktikum wird in der Altenpflege absolviert</a:t>
            </a:r>
          </a:p>
          <a:p>
            <a:r>
              <a:rPr lang="de-DE" dirty="0"/>
              <a:t>In der Oberstufe (Klasse 12) finden nochmals zwei Praktika statt:</a:t>
            </a:r>
          </a:p>
          <a:p>
            <a:pPr marL="0" indent="0">
              <a:buNone/>
            </a:pPr>
            <a:r>
              <a:rPr lang="de-DE" dirty="0"/>
              <a:t>-     das vierte vierwöchige Praktikum findet in der Behindertenhilfe und -pflege statt</a:t>
            </a:r>
          </a:p>
          <a:p>
            <a:pPr marL="0" indent="0">
              <a:buNone/>
            </a:pPr>
            <a:r>
              <a:rPr lang="de-DE" dirty="0"/>
              <a:t>-     beim fünften Praktikum könnt Ihr zwischen einem der bereits genannten Bereiche   </a:t>
            </a:r>
          </a:p>
          <a:p>
            <a:pPr marL="0" indent="0">
              <a:buNone/>
            </a:pPr>
            <a:r>
              <a:rPr lang="de-DE" dirty="0"/>
              <a:t>      nochmals wählen (3-wöchiges Praktikum)</a:t>
            </a:r>
          </a:p>
          <a:p>
            <a:r>
              <a:rPr lang="de-DE" dirty="0"/>
              <a:t>Diese Praktikumsblöcke finden innerhalb der Schulzeit statt</a:t>
            </a:r>
          </a:p>
          <a:p>
            <a:r>
              <a:rPr lang="de-DE" dirty="0"/>
              <a:t>Um die Praktikumsplatzsuche kümmerst Du Dich selbstständig </a:t>
            </a:r>
          </a:p>
        </p:txBody>
      </p:sp>
      <p:sp>
        <p:nvSpPr>
          <p:cNvPr id="4" name="Wolkenförmige Legende 3"/>
          <p:cNvSpPr/>
          <p:nvPr/>
        </p:nvSpPr>
        <p:spPr>
          <a:xfrm>
            <a:off x="6948264" y="836712"/>
            <a:ext cx="2016224" cy="1296144"/>
          </a:xfrm>
          <a:prstGeom prst="cloudCallout">
            <a:avLst>
              <a:gd name="adj1" fmla="val -62745"/>
              <a:gd name="adj2" fmla="val 54715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Mache ich Praktika?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/>
              <a:t>Du erwirbst die Fachoberschulreife (Realschulabschluss) </a:t>
            </a:r>
          </a:p>
          <a:p>
            <a:r>
              <a:rPr lang="de-DE" dirty="0"/>
              <a:t>Du bekommst nach erfolgreicher Abschlussprüfung die Ausbildung zum staatlich anerkannten Sozialassistenten bescheinigt</a:t>
            </a:r>
          </a:p>
          <a:p>
            <a:endParaRPr lang="de-DE" dirty="0"/>
          </a:p>
        </p:txBody>
      </p:sp>
      <p:sp>
        <p:nvSpPr>
          <p:cNvPr id="4" name="Wolkenförmige Legende 3"/>
          <p:cNvSpPr/>
          <p:nvPr/>
        </p:nvSpPr>
        <p:spPr>
          <a:xfrm>
            <a:off x="6876256" y="764704"/>
            <a:ext cx="2088232" cy="1368152"/>
          </a:xfrm>
          <a:prstGeom prst="cloudCallout">
            <a:avLst>
              <a:gd name="adj1" fmla="val -62745"/>
              <a:gd name="adj2" fmla="val 54715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Welchen Abschluss bekomme ich?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/>
          <p:cNvSpPr txBox="1"/>
          <p:nvPr/>
        </p:nvSpPr>
        <p:spPr>
          <a:xfrm>
            <a:off x="2077039" y="2825641"/>
            <a:ext cx="5951345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4000" dirty="0">
                <a:latin typeface="Segoe Print" panose="02000600000000000000" pitchFamily="2" charset="0"/>
              </a:rPr>
              <a:t>Vielen Dank für Dein Interesse!!!</a:t>
            </a:r>
          </a:p>
          <a:p>
            <a:endParaRPr lang="de-DE" sz="2000" dirty="0">
              <a:latin typeface="Segoe Print" panose="02000600000000000000" pitchFamily="2" charset="0"/>
            </a:endParaRPr>
          </a:p>
          <a:p>
            <a:r>
              <a:rPr lang="de-DE" sz="2000" dirty="0" err="1">
                <a:latin typeface="Segoe Print" panose="02000600000000000000" pitchFamily="2" charset="0"/>
              </a:rPr>
              <a:t>www.berufskolleg-dieringhausen.de</a:t>
            </a:r>
            <a:endParaRPr lang="de-DE" sz="2000" dirty="0">
              <a:latin typeface="Segoe Print" panose="02000600000000000000" pitchFamily="2" charset="0"/>
            </a:endParaRPr>
          </a:p>
        </p:txBody>
      </p:sp>
      <p:grpSp>
        <p:nvGrpSpPr>
          <p:cNvPr id="5" name="Gruppieren 4"/>
          <p:cNvGrpSpPr/>
          <p:nvPr/>
        </p:nvGrpSpPr>
        <p:grpSpPr>
          <a:xfrm>
            <a:off x="395536" y="476672"/>
            <a:ext cx="8286057" cy="737290"/>
            <a:chOff x="395536" y="476672"/>
            <a:chExt cx="8286057" cy="737290"/>
          </a:xfrm>
        </p:grpSpPr>
        <p:pic>
          <p:nvPicPr>
            <p:cNvPr id="6" name="Picture 2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5536" y="476672"/>
              <a:ext cx="8286057" cy="73729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7" name="Rechteck 6"/>
            <p:cNvSpPr/>
            <p:nvPr/>
          </p:nvSpPr>
          <p:spPr>
            <a:xfrm>
              <a:off x="2555776" y="908720"/>
              <a:ext cx="1908000" cy="302400"/>
            </a:xfrm>
            <a:prstGeom prst="rect">
              <a:avLst/>
            </a:prstGeom>
            <a:solidFill>
              <a:srgbClr val="FFD9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</p:spTree>
    <p:extLst>
      <p:ext uri="{BB962C8B-B14F-4D97-AF65-F5344CB8AC3E}">
        <p14:creationId xmlns:p14="http://schemas.microsoft.com/office/powerpoint/2010/main" val="2137705589"/>
      </p:ext>
    </p:extLst>
  </p:cSld>
  <p:clrMapOvr>
    <a:masterClrMapping/>
  </p:clrMapOvr>
</p:sld>
</file>

<file path=ppt/theme/theme1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459</Words>
  <Application>Microsoft Office PowerPoint</Application>
  <PresentationFormat>Bildschirmpräsentation (4:3)</PresentationFormat>
  <Paragraphs>46</Paragraphs>
  <Slides>9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9</vt:i4>
      </vt:variant>
    </vt:vector>
  </HeadingPairs>
  <TitlesOfParts>
    <vt:vector size="13" baseType="lpstr">
      <vt:lpstr>Arial</vt:lpstr>
      <vt:lpstr>Calibri</vt:lpstr>
      <vt:lpstr>Segoe Print</vt:lpstr>
      <vt:lpstr>Larissa</vt:lpstr>
      <vt:lpstr>Berufsfachschule für Sozialassistenz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Deichmann</dc:creator>
  <cp:lastModifiedBy>Veronika Tekotte</cp:lastModifiedBy>
  <cp:revision>43</cp:revision>
  <cp:lastPrinted>2014-11-17T20:14:30Z</cp:lastPrinted>
  <dcterms:created xsi:type="dcterms:W3CDTF">2014-11-09T20:37:13Z</dcterms:created>
  <dcterms:modified xsi:type="dcterms:W3CDTF">2020-12-18T09:36:06Z</dcterms:modified>
</cp:coreProperties>
</file>